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1mRj/uGGTBbDIZgeggiLwXYP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76" y="44"/>
      </p:cViewPr>
      <p:guideLst>
        <p:guide orient="horz" pos="37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553272038939965E-2"/>
          <c:y val="0.12898619704902428"/>
          <c:w val="0.84315846403461325"/>
          <c:h val="0.74202760590195149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tx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376A-41EE-9E1A-BD5F3C70D7D5}"/>
              </c:ext>
            </c:extLst>
          </c:dPt>
          <c:dPt>
            <c:idx val="1"/>
            <c:bubble3D val="0"/>
            <c:spPr>
              <a:solidFill>
                <a:srgbClr val="D6D7D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376A-41EE-9E1A-BD5F3C70D7D5}"/>
              </c:ext>
            </c:extLst>
          </c:dPt>
          <c:dLbls>
            <c:dLbl>
              <c:idx val="0"/>
              <c:layout>
                <c:manualLayout>
                  <c:x val="3.0827474310438075E-2"/>
                  <c:y val="-1.903855306996668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376A-41EE-9E1A-BD5F3C70D7D5}"/>
                </c:ext>
              </c:extLst>
            </c:dLbl>
            <c:dLbl>
              <c:idx val="1"/>
              <c:layout>
                <c:manualLayout>
                  <c:x val="-3.0827474310438075E-2"/>
                  <c:y val="-1.9038553069966682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76A-41EE-9E1A-BD5F3C70D7D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Sheet1!$A$1:$A$2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A-41EE-9E1A-BD5F3C70D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13737155219037"/>
          <c:y val="0.1489010989010989"/>
          <c:w val="0.69118442401297997"/>
          <c:h val="0.70219780219780215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5146-4622-B0AC-93A76E33C30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5146-4622-B0AC-93A76E33C307}"/>
              </c:ext>
            </c:extLst>
          </c:dPt>
          <c:dLbls>
            <c:dLbl>
              <c:idx val="0"/>
              <c:layout>
                <c:manualLayout>
                  <c:x val="-4.3266630611141161E-3"/>
                  <c:y val="-5.4945054945054945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146-4622-B0AC-93A76E33C307}"/>
                </c:ext>
              </c:extLst>
            </c:dLbl>
            <c:dLbl>
              <c:idx val="1"/>
              <c:layout>
                <c:manualLayout>
                  <c:x val="4.3266630611141161E-3"/>
                  <c:y val="-3.8461538461538464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146-4622-B0AC-93A76E33C30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46-4622-B0AC-93A76E33C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4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c25b1b21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2c25b1b21d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Originally, we had 70/30 as a split, because of our model results we managed to adjust the split to 60 /40 (increasing Actionable, reducing Informative)</a:t>
            </a:r>
            <a:endParaRPr/>
          </a:p>
        </p:txBody>
      </p:sp>
      <p:sp>
        <p:nvSpPr>
          <p:cNvPr id="46" name="Google Shape;46;g2c25b1b21d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</a:rPr>
              <a:t>GRU-specific: less complex than LSTM, requires less computation &amp; therefore well-adapted to tweets (short to moderate text length)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25b1b21d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c25b1b21d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c25b1b21d0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verture 1">
  <p:cSld name="Couverture 1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" descr="Une image contenant pompier, Vêtements à haute visibilité, vêtements de travail, Col bleu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005" y="-638336"/>
            <a:ext cx="12202010" cy="813467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0" y="3688920"/>
            <a:ext cx="12193200" cy="27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5368705" y="4534917"/>
            <a:ext cx="6491335" cy="108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5" descr="Une image contenant dé&#10;&#10;Description générée automatiquement avec une confiance fai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71898"/>
            <a:ext cx="2403686" cy="2403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5"/>
          <p:cNvSpPr/>
          <p:nvPr/>
        </p:nvSpPr>
        <p:spPr>
          <a:xfrm>
            <a:off x="0" y="0"/>
            <a:ext cx="12193200" cy="3686562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0" y="6458562"/>
            <a:ext cx="12193200" cy="399438"/>
          </a:xfrm>
          <a:prstGeom prst="rect">
            <a:avLst/>
          </a:prstGeom>
          <a:solidFill>
            <a:srgbClr val="F2F2F2">
              <a:alpha val="2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mplate 2 colonnes">
  <p:cSld name="1_Template 2 colonnes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/>
        </p:nvSpPr>
        <p:spPr>
          <a:xfrm>
            <a:off x="11496650" y="6456534"/>
            <a:ext cx="364787" cy="33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9" name="Google Shape;19;p17"/>
          <p:cNvCxnSpPr/>
          <p:nvPr/>
        </p:nvCxnSpPr>
        <p:spPr>
          <a:xfrm>
            <a:off x="0" y="1083930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A5A5A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" name="Google Shape;22;p17"/>
          <p:cNvCxnSpPr/>
          <p:nvPr/>
        </p:nvCxnSpPr>
        <p:spPr>
          <a:xfrm>
            <a:off x="1351722" y="6393397"/>
            <a:ext cx="1084027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17" descr="Une image contenant dé&#10;&#10;Description générée automatiquement avec une confiance faibl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455" y="6283117"/>
            <a:ext cx="601127" cy="60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6">
          <p15:clr>
            <a:srgbClr val="FBAE40"/>
          </p15:clr>
        </p15:guide>
        <p15:guide id="2" pos="7440">
          <p15:clr>
            <a:srgbClr val="FBAE40"/>
          </p15:clr>
        </p15:guide>
        <p15:guide id="3" pos="257">
          <p15:clr>
            <a:srgbClr val="FBAE40"/>
          </p15:clr>
        </p15:guide>
        <p15:guide id="4" orient="horz" pos="38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DFA5AA18-F15D-4180-A862-1EDCE4D2FF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340608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5" imgW="416" imgH="416" progId="TCLayout.ActiveDocument.1">
                  <p:embed/>
                </p:oleObj>
              </mc:Choice>
              <mc:Fallback>
                <p:oleObj name="Diapositive think-cell" r:id="rId5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chart" Target="../charts/char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chart" Target="../charts/char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.emf"/><Relationship Id="rId5" Type="http://schemas.openxmlformats.org/officeDocument/2006/relationships/tags" Target="../tags/tag7.xml"/><Relationship Id="rId10" Type="http://schemas.openxmlformats.org/officeDocument/2006/relationships/oleObject" Target="../embeddings/oleObject2.bin"/><Relationship Id="rId4" Type="http://schemas.openxmlformats.org/officeDocument/2006/relationships/tags" Target="../tags/tag6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10" Type="http://schemas.openxmlformats.org/officeDocument/2006/relationships/image" Target="../media/image8.jpg"/><Relationship Id="rId4" Type="http://schemas.openxmlformats.org/officeDocument/2006/relationships/oleObject" Target="../embeddings/oleObject3.bin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"/>
          <p:cNvSpPr txBox="1">
            <a:spLocks noGrp="1"/>
          </p:cNvSpPr>
          <p:nvPr>
            <p:ph type="body" idx="1"/>
          </p:nvPr>
        </p:nvSpPr>
        <p:spPr>
          <a:xfrm>
            <a:off x="2662177" y="4282002"/>
            <a:ext cx="9197863" cy="108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Natural Disaster Tweet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How to use tweets as information source </a:t>
            </a:r>
            <a:br>
              <a:rPr lang="en-US" sz="2400"/>
            </a:br>
            <a:r>
              <a:rPr lang="en-US" sz="2400"/>
              <a:t>during natural disasters?</a:t>
            </a:r>
            <a:endParaRPr/>
          </a:p>
        </p:txBody>
      </p:sp>
      <p:sp>
        <p:nvSpPr>
          <p:cNvPr id="30" name="Google Shape;30;p1"/>
          <p:cNvSpPr/>
          <p:nvPr/>
        </p:nvSpPr>
        <p:spPr>
          <a:xfrm>
            <a:off x="2662177" y="5797689"/>
            <a:ext cx="9197863" cy="25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Joséphine Bach, Lucas Goumard, Mathilde Deschaud, Martin Perraudin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title"/>
          </p:nvPr>
        </p:nvSpPr>
        <p:spPr>
          <a:xfrm>
            <a:off x="414892" y="379255"/>
            <a:ext cx="11520000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8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built an API that uses this model to predict if a tweet is related to natural disaster &amp; if it is actionable</a:t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101" y="1295399"/>
            <a:ext cx="9457198" cy="47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title"/>
          </p:nvPr>
        </p:nvSpPr>
        <p:spPr>
          <a:xfrm>
            <a:off x="414892" y="379255"/>
            <a:ext cx="11520000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8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Encountered and Pathways Forward: </a:t>
            </a:r>
            <a:br>
              <a:rPr lang="en-US"/>
            </a:br>
            <a:r>
              <a:rPr lang="en-US"/>
              <a:t>A Reflection and Outlook</a:t>
            </a:r>
            <a:endParaRPr/>
          </a:p>
        </p:txBody>
      </p:sp>
      <p:sp>
        <p:nvSpPr>
          <p:cNvPr id="243" name="Google Shape;243;p10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/>
          </a:p>
        </p:txBody>
      </p:sp>
      <p:sp>
        <p:nvSpPr>
          <p:cNvPr id="244" name="Google Shape;244;p10"/>
          <p:cNvSpPr/>
          <p:nvPr/>
        </p:nvSpPr>
        <p:spPr>
          <a:xfrm>
            <a:off x="245097" y="1348034"/>
            <a:ext cx="11689795" cy="2461802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245097" y="4213123"/>
            <a:ext cx="11689795" cy="1866900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10"/>
          <p:cNvSpPr txBox="1"/>
          <p:nvPr/>
        </p:nvSpPr>
        <p:spPr>
          <a:xfrm>
            <a:off x="9799141" y="1900512"/>
            <a:ext cx="19779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Troubles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&amp;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Solutions</a:t>
            </a:r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1754534" y="2212988"/>
            <a:ext cx="28712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splitting</a:t>
            </a:r>
            <a:endParaRPr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Deal with data balance</a:t>
            </a:r>
            <a:endParaRPr dirty="0"/>
          </a:p>
        </p:txBody>
      </p:sp>
      <p:sp>
        <p:nvSpPr>
          <p:cNvPr id="248" name="Google Shape;248;p10"/>
          <p:cNvSpPr txBox="1"/>
          <p:nvPr/>
        </p:nvSpPr>
        <p:spPr>
          <a:xfrm>
            <a:off x="6518087" y="2212987"/>
            <a:ext cx="29956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Fine tuning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Complexity vs simplicity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111459" y="1926585"/>
            <a:ext cx="1219133" cy="121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92" y="1971467"/>
            <a:ext cx="1129374" cy="112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 txBox="1"/>
          <p:nvPr/>
        </p:nvSpPr>
        <p:spPr>
          <a:xfrm>
            <a:off x="414892" y="4731074"/>
            <a:ext cx="1977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rPr>
              <a:t>Go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rPr>
              <a:t>Further</a:t>
            </a:r>
            <a:endParaRPr sz="2400" b="1" i="1">
              <a:solidFill>
                <a:srgbClr val="28282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2810402" y="4863635"/>
            <a:ext cx="3178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rPr>
              <a:t>Extract more information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rPr>
              <a:t>for new application fields</a:t>
            </a:r>
            <a:endParaRPr sz="1800" u="sng">
              <a:solidFill>
                <a:srgbClr val="28282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10" descr="Badge d'employé avec un remplissage un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9717" y="4505323"/>
            <a:ext cx="1056748" cy="105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 descr="Repère avec un remplissage uni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6187" y="4606968"/>
            <a:ext cx="955103" cy="95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 txBox="1"/>
          <p:nvPr/>
        </p:nvSpPr>
        <p:spPr>
          <a:xfrm>
            <a:off x="7305166" y="4961905"/>
            <a:ext cx="1324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Location</a:t>
            </a:r>
            <a:endParaRPr/>
          </a:p>
        </p:txBody>
      </p:sp>
      <p:sp>
        <p:nvSpPr>
          <p:cNvPr id="256" name="Google Shape;256;p10"/>
          <p:cNvSpPr txBox="1"/>
          <p:nvPr/>
        </p:nvSpPr>
        <p:spPr>
          <a:xfrm>
            <a:off x="10263922" y="4961905"/>
            <a:ext cx="10567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Profile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Thank you!</a:t>
            </a:r>
            <a:endParaRPr/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683" y="2096463"/>
            <a:ext cx="1440000" cy="14400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105" y="2096463"/>
            <a:ext cx="1440000" cy="14400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9317" y="2096463"/>
            <a:ext cx="1440000" cy="14400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7" name="Google Shape;267;p11"/>
          <p:cNvSpPr/>
          <p:nvPr/>
        </p:nvSpPr>
        <p:spPr>
          <a:xfrm>
            <a:off x="636608" y="3784917"/>
            <a:ext cx="1898249" cy="77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Joséphine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BACH</a:t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>
            <a:off x="3643453" y="3784917"/>
            <a:ext cx="1898249" cy="77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Mathilde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DESCHAUD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6650298" y="3784917"/>
            <a:ext cx="1898249" cy="77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Martin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PERRAUDIN</a:t>
            </a:r>
            <a:endParaRPr/>
          </a:p>
        </p:txBody>
      </p:sp>
      <p:sp>
        <p:nvSpPr>
          <p:cNvPr id="270" name="Google Shape;270;p11"/>
          <p:cNvSpPr/>
          <p:nvPr/>
        </p:nvSpPr>
        <p:spPr>
          <a:xfrm>
            <a:off x="9657143" y="3784917"/>
            <a:ext cx="1898249" cy="77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GOUMARD</a:t>
            </a:r>
            <a:endParaRPr/>
          </a:p>
        </p:txBody>
      </p:sp>
      <p:pic>
        <p:nvPicPr>
          <p:cNvPr id="271" name="Google Shape;271;p11"/>
          <p:cNvPicPr preferRelativeResize="0"/>
          <p:nvPr/>
        </p:nvPicPr>
        <p:blipFill rotWithShape="1">
          <a:blip r:embed="rId6">
            <a:alphaModFix/>
          </a:blip>
          <a:srcRect t="4132" b="8508"/>
          <a:stretch/>
        </p:blipFill>
        <p:spPr>
          <a:xfrm>
            <a:off x="3904163" y="2096475"/>
            <a:ext cx="1383900" cy="1440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EM-DAT (2019),  Setiaman, Sobur. (2023). Re: Which social media is most used in natural disasters? 911-LeWagon team</a:t>
            </a:r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Objective</a:t>
            </a:r>
            <a:r>
              <a:rPr lang="en-US"/>
              <a:t>: Helping first-responders identifying actionable tweets during natural disasters spikes</a:t>
            </a:r>
            <a:endParaRPr/>
          </a:p>
        </p:txBody>
      </p:sp>
      <p:cxnSp>
        <p:nvCxnSpPr>
          <p:cNvPr id="38" name="Google Shape;38;p2"/>
          <p:cNvCxnSpPr/>
          <p:nvPr/>
        </p:nvCxnSpPr>
        <p:spPr>
          <a:xfrm>
            <a:off x="4520000" y="2209800"/>
            <a:ext cx="0" cy="26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" name="Google Shape;39;p2"/>
          <p:cNvCxnSpPr/>
          <p:nvPr/>
        </p:nvCxnSpPr>
        <p:spPr>
          <a:xfrm>
            <a:off x="7672000" y="2209800"/>
            <a:ext cx="0" cy="26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0" name="Google Shape;40;p2"/>
          <p:cNvSpPr txBox="1"/>
          <p:nvPr/>
        </p:nvSpPr>
        <p:spPr>
          <a:xfrm>
            <a:off x="2032000" y="2711738"/>
            <a:ext cx="22134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Verdana"/>
                <a:ea typeface="Verdana"/>
                <a:cs typeface="Verdana"/>
                <a:sym typeface="Verdana"/>
              </a:rPr>
              <a:t>x10</a:t>
            </a:r>
            <a:endParaRPr sz="21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increase in number of natural disasters since 1900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41;p2"/>
          <p:cNvSpPr txBox="1"/>
          <p:nvPr/>
        </p:nvSpPr>
        <p:spPr>
          <a:xfrm>
            <a:off x="4989300" y="2711738"/>
            <a:ext cx="22134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Verdana"/>
                <a:ea typeface="Verdana"/>
                <a:cs typeface="Verdana"/>
                <a:sym typeface="Verdana"/>
              </a:rPr>
              <a:t>#1</a:t>
            </a:r>
            <a:endParaRPr sz="21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Twitter social media used in emergency times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7946600" y="2711738"/>
            <a:ext cx="22134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Verdana"/>
                <a:ea typeface="Verdana"/>
                <a:cs typeface="Verdana"/>
                <a:sym typeface="Verdana"/>
              </a:rPr>
              <a:t>Challenge:</a:t>
            </a:r>
            <a:endParaRPr sz="21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Verdana"/>
                <a:ea typeface="Verdana"/>
                <a:cs typeface="Verdana"/>
                <a:sym typeface="Verdana"/>
              </a:rPr>
              <a:t>Reliable detection of actionable tweets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3BEB66-2D9E-BFEF-8368-ECEB128937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4808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10" imgW="416" imgH="416" progId="TCLayout.ActiveDocument.1">
                  <p:embed/>
                </p:oleObj>
              </mc:Choice>
              <mc:Fallback>
                <p:oleObj name="Diapositive think-cell" r:id="rId10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Google Shape;48;g2c25b1b21d0_0_20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90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CrisisNLP, 911-LeWagon team</a:t>
            </a:r>
            <a:endParaRPr/>
          </a:p>
        </p:txBody>
      </p:sp>
      <p:sp>
        <p:nvSpPr>
          <p:cNvPr id="49" name="Google Shape;49;g2c25b1b21d0_0_20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0" cy="284400"/>
          </a:xfrm>
          <a:prstGeom prst="rect">
            <a:avLst/>
          </a:prstGeom>
          <a:noFill/>
          <a:ln w="952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2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collected nearly 250,000 tweets from 2 datasets </a:t>
            </a:r>
            <a:endParaRPr/>
          </a:p>
        </p:txBody>
      </p:sp>
      <p:sp>
        <p:nvSpPr>
          <p:cNvPr id="50" name="Google Shape;50;g2c25b1b21d0_0_20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800" b="1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" name="Google Shape;51;g2c25b1b21d0_0_20"/>
          <p:cNvSpPr/>
          <p:nvPr/>
        </p:nvSpPr>
        <p:spPr>
          <a:xfrm>
            <a:off x="1211475" y="2025550"/>
            <a:ext cx="4993500" cy="7725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</a:t>
            </a:r>
            <a:r>
              <a:rPr lang="en-US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disasters-related</a:t>
            </a: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tweets vs random topics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" name="Google Shape;52;g2c25b1b21d0_0_20"/>
          <p:cNvSpPr/>
          <p:nvPr/>
        </p:nvSpPr>
        <p:spPr>
          <a:xfrm>
            <a:off x="6327175" y="2026750"/>
            <a:ext cx="4993500" cy="7725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ecognize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actionable</a:t>
            </a: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tweets &amp; share them with first responders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g2c25b1b21d0_0_20"/>
          <p:cNvSpPr/>
          <p:nvPr/>
        </p:nvSpPr>
        <p:spPr>
          <a:xfrm>
            <a:off x="4077450" y="1322275"/>
            <a:ext cx="4037100" cy="472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Our project</a:t>
            </a:r>
            <a:endParaRPr/>
          </a:p>
        </p:txBody>
      </p:sp>
      <p:sp>
        <p:nvSpPr>
          <p:cNvPr id="54" name="Google Shape;54;g2c25b1b21d0_0_20"/>
          <p:cNvSpPr/>
          <p:nvPr/>
        </p:nvSpPr>
        <p:spPr>
          <a:xfrm>
            <a:off x="1064400" y="1880825"/>
            <a:ext cx="350700" cy="333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55" name="Google Shape;55;g2c25b1b21d0_0_20"/>
          <p:cNvSpPr/>
          <p:nvPr/>
        </p:nvSpPr>
        <p:spPr>
          <a:xfrm>
            <a:off x="6272625" y="1880825"/>
            <a:ext cx="350700" cy="333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B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60" name="Google Shape;60;g2c25b1b21d0_0_20"/>
          <p:cNvSpPr/>
          <p:nvPr/>
        </p:nvSpPr>
        <p:spPr>
          <a:xfrm>
            <a:off x="7414375" y="5489350"/>
            <a:ext cx="3664800" cy="833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8000" tIns="45700" rIns="108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124,158 disaster-related tweets</a:t>
            </a:r>
            <a:endParaRPr lang="en-US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4625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0% of those are lab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eled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actionable, from </a:t>
            </a:r>
            <a:r>
              <a:rPr lang="en-US" sz="1400" b="0" i="1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CrisisNLP</a:t>
            </a:r>
            <a:endParaRPr sz="1400" b="0" i="1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61;g2c25b1b21d0_0_20"/>
          <p:cNvSpPr/>
          <p:nvPr/>
        </p:nvSpPr>
        <p:spPr>
          <a:xfrm>
            <a:off x="1809300" y="5489225"/>
            <a:ext cx="3664800" cy="833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8000" tIns="45700" rIns="108000" bIns="45700" anchor="ctr" anchorCtr="0">
            <a:noAutofit/>
          </a:bodyPr>
          <a:lstStyle/>
          <a:p>
            <a:pPr marL="174625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124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randomly selected tweets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4625" marR="0" lvl="0" indent="-1746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124k disaster related tweets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98" name="Chart 3">
            <a:extLst>
              <a:ext uri="{FF2B5EF4-FFF2-40B4-BE49-F238E27FC236}">
                <a16:creationId xmlns:a16="http://schemas.microsoft.com/office/drawing/2014/main" id="{5CEE1375-9C15-D537-18B1-4B065C258E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5980785"/>
              </p:ext>
            </p:extLst>
          </p:nvPr>
        </p:nvGraphicFramePr>
        <p:xfrm>
          <a:off x="2063750" y="2451100"/>
          <a:ext cx="2935288" cy="3335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A824C22-1961-975B-E87E-962D0569CAA8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4800600" y="3995738"/>
            <a:ext cx="801688" cy="2444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4663649-28B0-4E04-95D2-BCE928476DBF}" type="datetime'''''''''''D''''is''''''''a''s''''t''''''''''''''''e''''''r'">
              <a:rPr lang="fr-FR" altLang="en-US" sz="1600" b="1" kern="1200" smtClean="0">
                <a:solidFill>
                  <a:schemeClr val="tx1"/>
                </a:solidFill>
              </a:rPr>
              <a:pPr/>
              <a:t>Disaster</a:t>
            </a:fld>
            <a:endParaRPr lang="fr-FR" sz="1600" b="1" kern="1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DEFA-C7D2-AF48-7E58-E7985B3BF6BA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1076325" y="3995738"/>
            <a:ext cx="1150938" cy="2444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6682BC3-62DC-4193-A728-544C74D0C6AD}" type="datetime'''N''''o''''''n''''''''''-''''''''d''isa''''''s''''''te''''r'">
              <a:rPr lang="fr-FR" altLang="en-US" sz="1600" kern="1200" smtClean="0">
                <a:solidFill>
                  <a:schemeClr val="tx1"/>
                </a:solidFill>
              </a:rPr>
              <a:pPr/>
              <a:t>Non-disaster</a:t>
            </a:fld>
            <a:endParaRPr lang="fr-FR" sz="1600" kern="1200" dirty="0">
              <a:solidFill>
                <a:schemeClr val="tx1"/>
              </a:solidFill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197D0D5-D660-CE64-26F1-F8440698053C}"/>
              </a:ext>
            </a:extLst>
          </p:cNvPr>
          <p:cNvCxnSpPr>
            <a:cxnSpLocks/>
          </p:cNvCxnSpPr>
          <p:nvPr/>
        </p:nvCxnSpPr>
        <p:spPr>
          <a:xfrm>
            <a:off x="3517900" y="2873375"/>
            <a:ext cx="5419725" cy="14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63EA239-4EAF-897E-54AF-50CC17E69969}"/>
              </a:ext>
            </a:extLst>
          </p:cNvPr>
          <p:cNvCxnSpPr>
            <a:cxnSpLocks/>
          </p:cNvCxnSpPr>
          <p:nvPr/>
        </p:nvCxnSpPr>
        <p:spPr>
          <a:xfrm flipV="1">
            <a:off x="3522516" y="5216525"/>
            <a:ext cx="5415109" cy="14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Chart 3">
            <a:extLst>
              <a:ext uri="{FF2B5EF4-FFF2-40B4-BE49-F238E27FC236}">
                <a16:creationId xmlns:a16="http://schemas.microsoft.com/office/drawing/2014/main" id="{C22CBFE7-CA11-D161-A5E3-5E6D5EB34CAD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58194324"/>
              </p:ext>
            </p:extLst>
          </p:nvPr>
        </p:nvGraphicFramePr>
        <p:xfrm>
          <a:off x="7470775" y="2674938"/>
          <a:ext cx="2935288" cy="2889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07B57A74-B09C-3241-3ED8-4289E304B5E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823075" y="4287838"/>
            <a:ext cx="1063625" cy="4889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400415B9-CB3B-4240-8782-C37CDFA2ACC7}" type="datetime'I''''nf''''''''''''''or''''''''mativ''''e'',''''&#10;kind''ness…'">
              <a:rPr lang="fr-FR" altLang="en-US" sz="1600" kern="1200" smtClean="0">
                <a:solidFill>
                  <a:schemeClr val="tx1"/>
                </a:solidFill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Informative,
kindness…</a:t>
            </a:fld>
            <a:endParaRPr lang="fr-FR" sz="1600" kern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F43ADB-40BF-E131-3122-B206FC30BFEC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971088" y="3629025"/>
            <a:ext cx="1038225" cy="2444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B1100D8-2FC2-4386-B4F6-E16A88882B00}" type="datetime'''''''A''''c''''''''''''''t''i''''''on''''abl''''''e'''''''">
              <a:rPr lang="fr-FR" altLang="en-US" sz="1600" b="1" kern="1200" smtClean="0">
                <a:solidFill>
                  <a:schemeClr val="tx1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</a:pPr>
              <a:t>Actionable</a:t>
            </a:fld>
            <a:endParaRPr lang="fr-FR" sz="1600" b="1" kern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F5C33979-1FB7-E47C-90FA-3F168C3EA0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36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13094" y="391781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2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steps in our data preprocessing function</a:t>
            </a:r>
            <a:endParaRPr dirty="0"/>
          </a:p>
        </p:txBody>
      </p:sp>
      <p:sp>
        <p:nvSpPr>
          <p:cNvPr id="69" name="Google Shape;69;p4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1800" b="1" i="0" u="none" strike="noStrike" cap="non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413094" y="2498693"/>
            <a:ext cx="2736000" cy="780506"/>
          </a:xfrm>
          <a:prstGeom prst="homePlate">
            <a:avLst>
              <a:gd name="adj" fmla="val 28847"/>
            </a:avLst>
          </a:prstGeom>
          <a:noFill/>
          <a:ln w="12700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900000"/>
                </a:solidFill>
                <a:latin typeface="Verdana"/>
                <a:ea typeface="Verdana"/>
                <a:cs typeface="Verdana"/>
                <a:sym typeface="Verdana"/>
              </a:rPr>
              <a:t>Raw data</a:t>
            </a:r>
            <a:endParaRPr sz="1800" b="1" i="0" u="none" strike="noStrike" cap="none" dirty="0">
              <a:solidFill>
                <a:srgbClr val="9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3299796" y="2498693"/>
            <a:ext cx="2736000" cy="780506"/>
          </a:xfrm>
          <a:prstGeom prst="chevron">
            <a:avLst>
              <a:gd name="adj" fmla="val 28847"/>
            </a:avLst>
          </a:prstGeom>
          <a:noFill/>
          <a:ln w="12700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900000"/>
                </a:solidFill>
                <a:latin typeface="Verdana"/>
                <a:ea typeface="Verdana"/>
                <a:cs typeface="Verdana"/>
                <a:sym typeface="Verdana"/>
              </a:rPr>
              <a:t>Cleaning function</a:t>
            </a:r>
            <a:endParaRPr sz="1800" b="0" i="0" u="none" strike="noStrike" cap="none" dirty="0">
              <a:solidFill>
                <a:srgbClr val="9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6186498" y="2498693"/>
            <a:ext cx="2736000" cy="780506"/>
          </a:xfrm>
          <a:prstGeom prst="chevron">
            <a:avLst>
              <a:gd name="adj" fmla="val 28847"/>
            </a:avLst>
          </a:prstGeom>
          <a:noFill/>
          <a:ln w="12700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900000"/>
                </a:solidFill>
                <a:latin typeface="Verdana"/>
                <a:ea typeface="Verdana"/>
                <a:cs typeface="Verdana"/>
                <a:sym typeface="Verdana"/>
              </a:rPr>
              <a:t>Tokenizing</a:t>
            </a:r>
            <a:endParaRPr sz="1800" b="0" i="0" u="none" strike="noStrike" cap="none" dirty="0">
              <a:solidFill>
                <a:srgbClr val="9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9073201" y="2498693"/>
            <a:ext cx="2736000" cy="780506"/>
          </a:xfrm>
          <a:prstGeom prst="chevron">
            <a:avLst>
              <a:gd name="adj" fmla="val 28847"/>
            </a:avLst>
          </a:prstGeom>
          <a:solidFill>
            <a:schemeClr val="bg1"/>
          </a:solidFill>
          <a:ln w="12700" cap="flat" cmpd="sng">
            <a:solidFill>
              <a:srgbClr val="9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00000"/>
                </a:solidFill>
                <a:latin typeface="Verdana"/>
                <a:ea typeface="Verdana"/>
                <a:cs typeface="Verdana"/>
                <a:sym typeface="Verdana"/>
              </a:rPr>
              <a:t>Padding &amp;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900000"/>
                </a:solidFill>
                <a:latin typeface="Verdana"/>
                <a:ea typeface="Verdana"/>
                <a:cs typeface="Verdana"/>
                <a:sym typeface="Verdana"/>
              </a:rPr>
              <a:t>Splitting</a:t>
            </a:r>
            <a:endParaRPr sz="1800" b="1" i="0" u="none" strike="noStrike" cap="none">
              <a:solidFill>
                <a:srgbClr val="9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56451" y="155876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6951" y="155876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81201" y="155876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25951" y="155876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3353796" y="3870717"/>
            <a:ext cx="2628000" cy="9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least people dead earthquake hit central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philippine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fox news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httptcocfcxncjklm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via</a:t>
            </a:r>
            <a:endParaRPr sz="12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9" name="Google Shape;79;p4"/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r="78" b="21066"/>
          <a:stretch/>
        </p:blipFill>
        <p:spPr>
          <a:xfrm>
            <a:off x="467094" y="3879749"/>
            <a:ext cx="2628000" cy="936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2" name="Google Shape;82;p4"/>
          <p:cNvSpPr txBox="1"/>
          <p:nvPr/>
        </p:nvSpPr>
        <p:spPr>
          <a:xfrm>
            <a:off x="6240498" y="3879750"/>
            <a:ext cx="2628000" cy="9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[[5], [1], [3], [11], [2], [4], [1], [10], [4], [5], [1]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[12], [1], [3], [12]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[3]]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9127201" y="3879750"/>
            <a:ext cx="2628000" cy="9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36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lang="en-US" sz="1150" b="0" i="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[[ 5., </a:t>
            </a:r>
            <a:r>
              <a:rPr lang="en-US" sz="115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150" b="0" i="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., </a:t>
            </a:r>
            <a:r>
              <a:rPr lang="en-US" sz="115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150" b="0" i="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.,...,</a:t>
            </a:r>
            <a:r>
              <a:rPr lang="en-US" sz="115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US" sz="1150" b="0" i="0" dirty="0">
                <a:solidFill>
                  <a:schemeClr val="dk1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.,0.]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[ 1., 0., 0., ...,0.,0.],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[ 3., 0., 0.,...,</a:t>
            </a:r>
            <a:r>
              <a:rPr lang="en-US" sz="11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.,0.],</a:t>
            </a:r>
            <a:endParaRPr lang="en-US" sz="115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… 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-US" sz="1150" b="0" i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1150" b="0" i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=float32)</a:t>
            </a:r>
            <a:endParaRPr sz="11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D1C1B7D-42EE-26F2-8A73-C681ECC89AF6}"/>
              </a:ext>
            </a:extLst>
          </p:cNvPr>
          <p:cNvCxnSpPr/>
          <p:nvPr/>
        </p:nvCxnSpPr>
        <p:spPr>
          <a:xfrm>
            <a:off x="467094" y="3606800"/>
            <a:ext cx="11342107" cy="0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1B71851-4977-49BB-17D0-3B0474695BA2}"/>
              </a:ext>
            </a:extLst>
          </p:cNvPr>
          <p:cNvSpPr/>
          <p:nvPr/>
        </p:nvSpPr>
        <p:spPr>
          <a:xfrm>
            <a:off x="4914218" y="3429000"/>
            <a:ext cx="3138265" cy="33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Internal analysis</a:t>
            </a:r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5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50 different models, split in 3 categories to select the best-performing one</a:t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513585" y="2939959"/>
            <a:ext cx="3240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Naive-Bayes</a:t>
            </a:r>
            <a:endParaRPr/>
          </a:p>
        </p:txBody>
      </p:sp>
      <p:cxnSp>
        <p:nvCxnSpPr>
          <p:cNvPr id="94" name="Google Shape;94;p5"/>
          <p:cNvCxnSpPr/>
          <p:nvPr/>
        </p:nvCxnSpPr>
        <p:spPr>
          <a:xfrm>
            <a:off x="513585" y="2627444"/>
            <a:ext cx="3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/>
          <p:nvPr/>
        </p:nvSpPr>
        <p:spPr>
          <a:xfrm>
            <a:off x="996018" y="2511697"/>
            <a:ext cx="2275135" cy="284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6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096373" y="2939959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Recurrent Neural Networks</a:t>
            </a:r>
            <a:endParaRPr sz="16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8075162" y="2939959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Convolutional Neural Networks</a:t>
            </a:r>
            <a:endParaRPr/>
          </a:p>
        </p:txBody>
      </p:sp>
      <p:cxnSp>
        <p:nvCxnSpPr>
          <p:cNvPr id="98" name="Google Shape;98;p5"/>
          <p:cNvCxnSpPr/>
          <p:nvPr/>
        </p:nvCxnSpPr>
        <p:spPr>
          <a:xfrm>
            <a:off x="4096373" y="2627444"/>
            <a:ext cx="75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" name="Google Shape;99;p5"/>
          <p:cNvSpPr/>
          <p:nvPr/>
        </p:nvSpPr>
        <p:spPr>
          <a:xfrm>
            <a:off x="6625049" y="2511697"/>
            <a:ext cx="2502648" cy="284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sz="16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1800"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373" y="36752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l="19999" t="19999" r="19999" b="19999"/>
          <a:stretch/>
        </p:blipFill>
        <p:spPr>
          <a:xfrm>
            <a:off x="9353162" y="3675266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544" y="3675266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/>
          <p:nvPr/>
        </p:nvSpPr>
        <p:spPr>
          <a:xfrm>
            <a:off x="2515550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Internal analysis</a:t>
            </a:r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5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Naive-Bayes: Step 1 - Machine Learning trial</a:t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1800"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13" name="Google Shape;113;p6"/>
          <p:cNvCxnSpPr/>
          <p:nvPr/>
        </p:nvCxnSpPr>
        <p:spPr>
          <a:xfrm>
            <a:off x="550863" y="2208675"/>
            <a:ext cx="2007013" cy="7428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4" name="Google Shape;114;p6"/>
          <p:cNvCxnSpPr/>
          <p:nvPr/>
        </p:nvCxnSpPr>
        <p:spPr>
          <a:xfrm>
            <a:off x="3730625" y="2208675"/>
            <a:ext cx="5903499" cy="7544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5" name="Google Shape;115;p6"/>
          <p:cNvSpPr/>
          <p:nvPr/>
        </p:nvSpPr>
        <p:spPr>
          <a:xfrm rot="-5400000">
            <a:off x="2089275" y="3361125"/>
            <a:ext cx="128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Benefits</a:t>
            </a:r>
            <a:endParaRPr sz="1600"/>
          </a:p>
        </p:txBody>
      </p:sp>
      <p:sp>
        <p:nvSpPr>
          <p:cNvPr id="116" name="Google Shape;116;p6"/>
          <p:cNvSpPr/>
          <p:nvPr/>
        </p:nvSpPr>
        <p:spPr>
          <a:xfrm>
            <a:off x="3090625" y="3016750"/>
            <a:ext cx="300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173037" marR="0" lvl="0" indent="-160337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Trains quickly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3038" marR="0" lvl="0" indent="-160338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Performs well on two-classes problems</a:t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697" y="3708446"/>
            <a:ext cx="1306800" cy="1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/>
          <p:nvPr/>
        </p:nvSpPr>
        <p:spPr>
          <a:xfrm>
            <a:off x="513585" y="1724937"/>
            <a:ext cx="3240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Naive-Bayes</a:t>
            </a:r>
            <a:endParaRPr/>
          </a:p>
        </p:txBody>
      </p:sp>
      <p:cxnSp>
        <p:nvCxnSpPr>
          <p:cNvPr id="119" name="Google Shape;119;p6"/>
          <p:cNvCxnSpPr/>
          <p:nvPr/>
        </p:nvCxnSpPr>
        <p:spPr>
          <a:xfrm>
            <a:off x="513585" y="1412422"/>
            <a:ext cx="3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0" name="Google Shape;120;p6"/>
          <p:cNvSpPr/>
          <p:nvPr/>
        </p:nvSpPr>
        <p:spPr>
          <a:xfrm>
            <a:off x="996018" y="1296675"/>
            <a:ext cx="2275135" cy="284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6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4096373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Recurrent Neural Networks</a:t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8075162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Convolutional Neural Networks</a:t>
            </a:r>
            <a:endParaRPr sz="1600" b="1">
              <a:solidFill>
                <a:srgbClr val="BFBFB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3" name="Google Shape;123;p6"/>
          <p:cNvCxnSpPr/>
          <p:nvPr/>
        </p:nvCxnSpPr>
        <p:spPr>
          <a:xfrm>
            <a:off x="4096373" y="1412422"/>
            <a:ext cx="756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4" name="Google Shape;124;p6"/>
          <p:cNvSpPr/>
          <p:nvPr/>
        </p:nvSpPr>
        <p:spPr>
          <a:xfrm>
            <a:off x="6625049" y="1296675"/>
            <a:ext cx="2502648" cy="284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6107275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459000" y="3040250"/>
            <a:ext cx="31578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173037" marR="0" lvl="0" indent="-173037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Verdana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Doesn’t take the context and relationship between words into account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6"/>
          <p:cNvSpPr/>
          <p:nvPr/>
        </p:nvSpPr>
        <p:spPr>
          <a:xfrm rot="-5400000">
            <a:off x="5691800" y="3361126"/>
            <a:ext cx="128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Negatives</a:t>
            </a:r>
            <a:endParaRPr sz="160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4080792-C1BC-37D1-E21D-BA58D2BEDE22}"/>
              </a:ext>
            </a:extLst>
          </p:cNvPr>
          <p:cNvGrpSpPr/>
          <p:nvPr/>
        </p:nvGrpSpPr>
        <p:grpSpPr>
          <a:xfrm>
            <a:off x="3614757" y="4371120"/>
            <a:ext cx="4962487" cy="1810040"/>
            <a:chOff x="2515550" y="4371120"/>
            <a:chExt cx="4962487" cy="1810040"/>
          </a:xfrm>
        </p:grpSpPr>
        <p:sp>
          <p:nvSpPr>
            <p:cNvPr id="3" name="Google Shape;191;p8">
              <a:extLst>
                <a:ext uri="{FF2B5EF4-FFF2-40B4-BE49-F238E27FC236}">
                  <a16:creationId xmlns:a16="http://schemas.microsoft.com/office/drawing/2014/main" id="{BCCF17DB-20C4-5BEE-40A1-DCA8D504291B}"/>
                </a:ext>
              </a:extLst>
            </p:cNvPr>
            <p:cNvSpPr/>
            <p:nvPr/>
          </p:nvSpPr>
          <p:spPr>
            <a:xfrm>
              <a:off x="2515550" y="4371120"/>
              <a:ext cx="4962487" cy="181004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dash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Verdana"/>
                <a:buNone/>
              </a:pP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E2F1E091-340A-32AA-654D-6C473B7C1ECD}"/>
                </a:ext>
              </a:extLst>
            </p:cNvPr>
            <p:cNvGrpSpPr/>
            <p:nvPr/>
          </p:nvGrpSpPr>
          <p:grpSpPr>
            <a:xfrm>
              <a:off x="3034793" y="4459603"/>
              <a:ext cx="3924000" cy="1633075"/>
              <a:chOff x="2525410" y="4523425"/>
              <a:chExt cx="3924000" cy="1633075"/>
            </a:xfrm>
          </p:grpSpPr>
          <p:sp>
            <p:nvSpPr>
              <p:cNvPr id="5" name="Google Shape;182;p8">
                <a:extLst>
                  <a:ext uri="{FF2B5EF4-FFF2-40B4-BE49-F238E27FC236}">
                    <a16:creationId xmlns:a16="http://schemas.microsoft.com/office/drawing/2014/main" id="{5196EA42-DDF6-9A9B-D7E0-8CF152766B03}"/>
                  </a:ext>
                </a:extLst>
              </p:cNvPr>
              <p:cNvSpPr/>
              <p:nvPr/>
            </p:nvSpPr>
            <p:spPr>
              <a:xfrm>
                <a:off x="5187733" y="4925425"/>
                <a:ext cx="944400" cy="5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xx% </a:t>
                </a:r>
                <a:endParaRPr sz="15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6" name="Google Shape;187;p8">
                <a:extLst>
                  <a:ext uri="{FF2B5EF4-FFF2-40B4-BE49-F238E27FC236}">
                    <a16:creationId xmlns:a16="http://schemas.microsoft.com/office/drawing/2014/main" id="{F03D3453-042A-6A44-30AF-D85F6E4F94E6}"/>
                  </a:ext>
                </a:extLst>
              </p:cNvPr>
              <p:cNvSpPr/>
              <p:nvPr/>
            </p:nvSpPr>
            <p:spPr>
              <a:xfrm>
                <a:off x="2985726" y="4926025"/>
                <a:ext cx="1460331" cy="5655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spcFirstLastPara="1" wrap="square" lIns="36000" tIns="91425" rIns="36000" bIns="91425" anchor="ctr" anchorCtr="0">
                <a:noAutofit/>
              </a:bodyPr>
              <a:lstStyle/>
              <a:p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Disaster </a:t>
                </a:r>
                <a:b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detection</a:t>
                </a:r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7" name="Google Shape;188;p8">
                <a:extLst>
                  <a:ext uri="{FF2B5EF4-FFF2-40B4-BE49-F238E27FC236}">
                    <a16:creationId xmlns:a16="http://schemas.microsoft.com/office/drawing/2014/main" id="{A7159A39-C570-D54C-B63B-C205DC614E0B}"/>
                  </a:ext>
                </a:extLst>
              </p:cNvPr>
              <p:cNvSpPr/>
              <p:nvPr/>
            </p:nvSpPr>
            <p:spPr>
              <a:xfrm>
                <a:off x="2985726" y="5591000"/>
                <a:ext cx="1460331" cy="5655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spcFirstLastPara="1" wrap="square" lIns="36000" tIns="91425" rIns="36000" bIns="91425" anchor="ctr" anchorCtr="0">
                <a:noAutofit/>
              </a:bodyPr>
              <a:lstStyle/>
              <a:p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Actionability </a:t>
                </a: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detection</a:t>
                </a:r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8" name="Google Shape;189;p8">
                <a:extLst>
                  <a:ext uri="{FF2B5EF4-FFF2-40B4-BE49-F238E27FC236}">
                    <a16:creationId xmlns:a16="http://schemas.microsoft.com/office/drawing/2014/main" id="{78F8DA30-063D-1700-577F-E3C0FE84A00A}"/>
                  </a:ext>
                </a:extLst>
              </p:cNvPr>
              <p:cNvSpPr/>
              <p:nvPr/>
            </p:nvSpPr>
            <p:spPr>
              <a:xfrm>
                <a:off x="4929980" y="4523425"/>
                <a:ext cx="1459907" cy="333600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Precision</a:t>
                </a:r>
                <a:endParaRPr sz="1600" b="1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9" name="Google Shape;190;p8">
                <a:extLst>
                  <a:ext uri="{FF2B5EF4-FFF2-40B4-BE49-F238E27FC236}">
                    <a16:creationId xmlns:a16="http://schemas.microsoft.com/office/drawing/2014/main" id="{F7EC150E-F3F8-6D0C-71DE-65D699FA141A}"/>
                  </a:ext>
                </a:extLst>
              </p:cNvPr>
              <p:cNvSpPr/>
              <p:nvPr/>
            </p:nvSpPr>
            <p:spPr>
              <a:xfrm>
                <a:off x="5187733" y="5535025"/>
                <a:ext cx="944400" cy="5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xx% </a:t>
                </a:r>
                <a:endParaRPr sz="15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0" name="Google Shape;210;g2c25b1b21d0_0_69">
                <a:extLst>
                  <a:ext uri="{FF2B5EF4-FFF2-40B4-BE49-F238E27FC236}">
                    <a16:creationId xmlns:a16="http://schemas.microsoft.com/office/drawing/2014/main" id="{F3D49A2A-A52C-4F24-E9F1-1979109AB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410" y="5046775"/>
                <a:ext cx="324000" cy="324000"/>
              </a:xfrm>
              <a:prstGeom prst="flowChartConnector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lt1"/>
                    </a:solidFill>
                    <a:sym typeface="Verdana"/>
                  </a:rPr>
                  <a:t>A</a:t>
                </a:r>
                <a:endParaRPr b="1" dirty="0">
                  <a:solidFill>
                    <a:schemeClr val="lt1"/>
                  </a:solidFill>
                  <a:sym typeface="Verdana"/>
                </a:endParaRPr>
              </a:p>
            </p:txBody>
          </p:sp>
          <p:sp>
            <p:nvSpPr>
              <p:cNvPr id="11" name="Google Shape;210;g2c25b1b21d0_0_69">
                <a:extLst>
                  <a:ext uri="{FF2B5EF4-FFF2-40B4-BE49-F238E27FC236}">
                    <a16:creationId xmlns:a16="http://schemas.microsoft.com/office/drawing/2014/main" id="{43E761F8-32FC-810F-B1D5-9055953B22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410" y="5711750"/>
                <a:ext cx="324000" cy="324000"/>
              </a:xfrm>
              <a:prstGeom prst="flowChartConnector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lt1"/>
                    </a:solidFill>
                    <a:sym typeface="Verdana"/>
                  </a:rPr>
                  <a:t>B</a:t>
                </a:r>
                <a:endParaRPr b="1" dirty="0">
                  <a:solidFill>
                    <a:schemeClr val="lt1"/>
                  </a:solidFill>
                  <a:sym typeface="Verdana"/>
                </a:endParaRPr>
              </a:p>
            </p:txBody>
          </p: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20C0FF87-FB48-4E44-BAB4-C36C90C41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980" y="4857025"/>
                <a:ext cx="14599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AB0A9942-2B57-EE4B-27A6-72BF0E22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5410" y="5541263"/>
                <a:ext cx="39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Internal analysis</a:t>
            </a:r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5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RNN: Step 2 - Start of our Deep Learning trials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1800"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1" name="Google Shape;141;p7"/>
          <p:cNvCxnSpPr/>
          <p:nvPr/>
        </p:nvCxnSpPr>
        <p:spPr>
          <a:xfrm>
            <a:off x="7716001" y="2222334"/>
            <a:ext cx="1918123" cy="7292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2" name="Google Shape;142;p7"/>
          <p:cNvCxnSpPr/>
          <p:nvPr/>
        </p:nvCxnSpPr>
        <p:spPr>
          <a:xfrm flipH="1">
            <a:off x="2557876" y="2211074"/>
            <a:ext cx="1558963" cy="7404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973" y="3561866"/>
            <a:ext cx="1306800" cy="1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513585" y="1724937"/>
            <a:ext cx="3240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Naive-Bayes</a:t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4096373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Recurrent Neural Networks</a:t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8075162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Convolutional Neural Networks</a:t>
            </a:r>
            <a:endParaRPr/>
          </a:p>
        </p:txBody>
      </p:sp>
      <p:cxnSp>
        <p:nvCxnSpPr>
          <p:cNvPr id="147" name="Google Shape;147;p7"/>
          <p:cNvCxnSpPr/>
          <p:nvPr/>
        </p:nvCxnSpPr>
        <p:spPr>
          <a:xfrm>
            <a:off x="513585" y="1412422"/>
            <a:ext cx="3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8" name="Google Shape;148;p7"/>
          <p:cNvSpPr/>
          <p:nvPr/>
        </p:nvSpPr>
        <p:spPr>
          <a:xfrm>
            <a:off x="996018" y="1296675"/>
            <a:ext cx="22752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6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9" name="Google Shape;149;p7"/>
          <p:cNvCxnSpPr/>
          <p:nvPr/>
        </p:nvCxnSpPr>
        <p:spPr>
          <a:xfrm>
            <a:off x="4096373" y="1412422"/>
            <a:ext cx="7560000" cy="0"/>
          </a:xfrm>
          <a:prstGeom prst="straightConnector1">
            <a:avLst/>
          </a:prstGeom>
          <a:noFill/>
          <a:ln w="9525" cap="flat" cmpd="sng">
            <a:solidFill>
              <a:srgbClr val="10101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" name="Google Shape;150;p7"/>
          <p:cNvSpPr/>
          <p:nvPr/>
        </p:nvSpPr>
        <p:spPr>
          <a:xfrm>
            <a:off x="6625049" y="1296675"/>
            <a:ext cx="25026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101010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>
              <a:solidFill>
                <a:srgbClr val="101010"/>
              </a:solidFill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2515550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7"/>
          <p:cNvSpPr/>
          <p:nvPr/>
        </p:nvSpPr>
        <p:spPr>
          <a:xfrm rot="-5400000">
            <a:off x="2089275" y="3361125"/>
            <a:ext cx="128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Benefits</a:t>
            </a:r>
            <a:endParaRPr sz="1600"/>
          </a:p>
        </p:txBody>
      </p:sp>
      <p:sp>
        <p:nvSpPr>
          <p:cNvPr id="163" name="Google Shape;163;p7"/>
          <p:cNvSpPr/>
          <p:nvPr/>
        </p:nvSpPr>
        <p:spPr>
          <a:xfrm>
            <a:off x="2985675" y="2985125"/>
            <a:ext cx="29772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Saves sentences’ context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filters out irrelevant tokens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6459000" y="3040250"/>
            <a:ext cx="31578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173037" marR="0" lvl="0" indent="-173037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Verdana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Doesn’t take the context and relationship between words into account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7"/>
          <p:cNvSpPr/>
          <p:nvPr/>
        </p:nvSpPr>
        <p:spPr>
          <a:xfrm rot="-5400000">
            <a:off x="5691800" y="3361126"/>
            <a:ext cx="128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Negatives</a:t>
            </a:r>
            <a:endParaRPr sz="1600"/>
          </a:p>
        </p:txBody>
      </p:sp>
      <p:sp>
        <p:nvSpPr>
          <p:cNvPr id="166" name="Google Shape;166;p7"/>
          <p:cNvSpPr/>
          <p:nvPr/>
        </p:nvSpPr>
        <p:spPr>
          <a:xfrm>
            <a:off x="6107275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91;p8">
            <a:extLst>
              <a:ext uri="{FF2B5EF4-FFF2-40B4-BE49-F238E27FC236}">
                <a16:creationId xmlns:a16="http://schemas.microsoft.com/office/drawing/2014/main" id="{301D779B-2857-473F-2E1C-F5E480C333F5}"/>
              </a:ext>
            </a:extLst>
          </p:cNvPr>
          <p:cNvSpPr/>
          <p:nvPr/>
        </p:nvSpPr>
        <p:spPr>
          <a:xfrm>
            <a:off x="2515549" y="4371120"/>
            <a:ext cx="7129926" cy="1810040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82;p8">
            <a:extLst>
              <a:ext uri="{FF2B5EF4-FFF2-40B4-BE49-F238E27FC236}">
                <a16:creationId xmlns:a16="http://schemas.microsoft.com/office/drawing/2014/main" id="{7633F976-FA86-78C9-3035-A6060E925FE3}"/>
              </a:ext>
            </a:extLst>
          </p:cNvPr>
          <p:cNvSpPr/>
          <p:nvPr/>
        </p:nvSpPr>
        <p:spPr>
          <a:xfrm>
            <a:off x="5743034" y="4861603"/>
            <a:ext cx="94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xx% 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189;p8">
            <a:extLst>
              <a:ext uri="{FF2B5EF4-FFF2-40B4-BE49-F238E27FC236}">
                <a16:creationId xmlns:a16="http://schemas.microsoft.com/office/drawing/2014/main" id="{7B885B56-E1D3-54A5-248F-09FF3E33B962}"/>
              </a:ext>
            </a:extLst>
          </p:cNvPr>
          <p:cNvSpPr/>
          <p:nvPr/>
        </p:nvSpPr>
        <p:spPr>
          <a:xfrm>
            <a:off x="5243234" y="4459603"/>
            <a:ext cx="1944000" cy="33360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Precision - LSTM</a:t>
            </a: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190;p8">
            <a:extLst>
              <a:ext uri="{FF2B5EF4-FFF2-40B4-BE49-F238E27FC236}">
                <a16:creationId xmlns:a16="http://schemas.microsoft.com/office/drawing/2014/main" id="{BE281FBE-07E2-5A6D-EF1E-E82CB7719A1E}"/>
              </a:ext>
            </a:extLst>
          </p:cNvPr>
          <p:cNvSpPr/>
          <p:nvPr/>
        </p:nvSpPr>
        <p:spPr>
          <a:xfrm>
            <a:off x="5743034" y="5471203"/>
            <a:ext cx="94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xx% 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7;p8">
            <a:extLst>
              <a:ext uri="{FF2B5EF4-FFF2-40B4-BE49-F238E27FC236}">
                <a16:creationId xmlns:a16="http://schemas.microsoft.com/office/drawing/2014/main" id="{FCCD802F-CC6A-C463-4545-2B793B4457D8}"/>
              </a:ext>
            </a:extLst>
          </p:cNvPr>
          <p:cNvSpPr/>
          <p:nvPr/>
        </p:nvSpPr>
        <p:spPr>
          <a:xfrm>
            <a:off x="3174828" y="4862203"/>
            <a:ext cx="1460331" cy="565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36000" tIns="91425" rIns="36000" bIns="91425" anchor="ctr" anchorCtr="0">
            <a:no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Disaster </a:t>
            </a:r>
            <a:b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detection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Google Shape;188;p8">
            <a:extLst>
              <a:ext uri="{FF2B5EF4-FFF2-40B4-BE49-F238E27FC236}">
                <a16:creationId xmlns:a16="http://schemas.microsoft.com/office/drawing/2014/main" id="{BB0C0EF3-566D-5E61-7C39-AAB3BCAFF1F1}"/>
              </a:ext>
            </a:extLst>
          </p:cNvPr>
          <p:cNvSpPr/>
          <p:nvPr/>
        </p:nvSpPr>
        <p:spPr>
          <a:xfrm>
            <a:off x="3174828" y="5527178"/>
            <a:ext cx="1460331" cy="5655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36000" tIns="91425" rIns="36000" bIns="91425" anchor="ctr" anchorCtr="0">
            <a:no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Actionability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detection</a:t>
            </a:r>
            <a:endParaRPr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Google Shape;210;g2c25b1b21d0_0_69">
            <a:extLst>
              <a:ext uri="{FF2B5EF4-FFF2-40B4-BE49-F238E27FC236}">
                <a16:creationId xmlns:a16="http://schemas.microsoft.com/office/drawing/2014/main" id="{121788FC-88CE-6264-5F8F-5DE66055C844}"/>
              </a:ext>
            </a:extLst>
          </p:cNvPr>
          <p:cNvSpPr>
            <a:spLocks noChangeAspect="1"/>
          </p:cNvSpPr>
          <p:nvPr/>
        </p:nvSpPr>
        <p:spPr>
          <a:xfrm>
            <a:off x="2714512" y="4982953"/>
            <a:ext cx="324000" cy="324000"/>
          </a:xfrm>
          <a:prstGeom prst="flowChartConnector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lt1"/>
                </a:solidFill>
                <a:sym typeface="Verdana"/>
              </a:rPr>
              <a:t>A</a:t>
            </a:r>
            <a:endParaRPr b="1" dirty="0">
              <a:solidFill>
                <a:schemeClr val="lt1"/>
              </a:solidFill>
              <a:sym typeface="Verdana"/>
            </a:endParaRPr>
          </a:p>
        </p:txBody>
      </p:sp>
      <p:sp>
        <p:nvSpPr>
          <p:cNvPr id="23" name="Google Shape;210;g2c25b1b21d0_0_69">
            <a:extLst>
              <a:ext uri="{FF2B5EF4-FFF2-40B4-BE49-F238E27FC236}">
                <a16:creationId xmlns:a16="http://schemas.microsoft.com/office/drawing/2014/main" id="{251F14B2-705D-B623-B95C-85E0C269F660}"/>
              </a:ext>
            </a:extLst>
          </p:cNvPr>
          <p:cNvSpPr>
            <a:spLocks noChangeAspect="1"/>
          </p:cNvSpPr>
          <p:nvPr/>
        </p:nvSpPr>
        <p:spPr>
          <a:xfrm>
            <a:off x="2714512" y="5647928"/>
            <a:ext cx="324000" cy="324000"/>
          </a:xfrm>
          <a:prstGeom prst="flowChartConnector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lt1"/>
                </a:solidFill>
                <a:sym typeface="Verdana"/>
              </a:rPr>
              <a:t>B</a:t>
            </a:r>
            <a:endParaRPr b="1" dirty="0">
              <a:solidFill>
                <a:schemeClr val="lt1"/>
              </a:solidFill>
              <a:sym typeface="Verdana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104EB2E-5A06-3219-5371-7019D428286E}"/>
              </a:ext>
            </a:extLst>
          </p:cNvPr>
          <p:cNvCxnSpPr>
            <a:cxnSpLocks/>
          </p:cNvCxnSpPr>
          <p:nvPr/>
        </p:nvCxnSpPr>
        <p:spPr>
          <a:xfrm>
            <a:off x="5243234" y="4793203"/>
            <a:ext cx="19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12F550E-8C7D-31E5-632A-FEDB5CA7193D}"/>
              </a:ext>
            </a:extLst>
          </p:cNvPr>
          <p:cNvCxnSpPr>
            <a:cxnSpLocks/>
          </p:cNvCxnSpPr>
          <p:nvPr/>
        </p:nvCxnSpPr>
        <p:spPr>
          <a:xfrm>
            <a:off x="2714512" y="5477441"/>
            <a:ext cx="673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82;p8">
            <a:extLst>
              <a:ext uri="{FF2B5EF4-FFF2-40B4-BE49-F238E27FC236}">
                <a16:creationId xmlns:a16="http://schemas.microsoft.com/office/drawing/2014/main" id="{6DE2D59F-F7AD-FF72-C271-4EA99F053CF3}"/>
              </a:ext>
            </a:extLst>
          </p:cNvPr>
          <p:cNvSpPr/>
          <p:nvPr/>
        </p:nvSpPr>
        <p:spPr>
          <a:xfrm>
            <a:off x="7707652" y="4861603"/>
            <a:ext cx="94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xx% 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" name="Google Shape;189;p8">
            <a:extLst>
              <a:ext uri="{FF2B5EF4-FFF2-40B4-BE49-F238E27FC236}">
                <a16:creationId xmlns:a16="http://schemas.microsoft.com/office/drawing/2014/main" id="{E25A55A3-FE1B-E89B-816A-40CAA61407A2}"/>
              </a:ext>
            </a:extLst>
          </p:cNvPr>
          <p:cNvSpPr/>
          <p:nvPr/>
        </p:nvSpPr>
        <p:spPr>
          <a:xfrm>
            <a:off x="7449898" y="4459603"/>
            <a:ext cx="1944000" cy="33360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Precision - GRU</a:t>
            </a:r>
            <a:endParaRPr sz="16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" name="Google Shape;190;p8">
            <a:extLst>
              <a:ext uri="{FF2B5EF4-FFF2-40B4-BE49-F238E27FC236}">
                <a16:creationId xmlns:a16="http://schemas.microsoft.com/office/drawing/2014/main" id="{C9CB6E75-E715-C6AC-0D16-4D3143E98117}"/>
              </a:ext>
            </a:extLst>
          </p:cNvPr>
          <p:cNvSpPr/>
          <p:nvPr/>
        </p:nvSpPr>
        <p:spPr>
          <a:xfrm>
            <a:off x="7707652" y="5471203"/>
            <a:ext cx="944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xx% 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CDE279F-DB12-331D-D5A2-7C833D535F54}"/>
              </a:ext>
            </a:extLst>
          </p:cNvPr>
          <p:cNvCxnSpPr>
            <a:cxnSpLocks/>
          </p:cNvCxnSpPr>
          <p:nvPr/>
        </p:nvCxnSpPr>
        <p:spPr>
          <a:xfrm>
            <a:off x="7449898" y="4793203"/>
            <a:ext cx="19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DC2D3B1E-BA3D-A2AF-BAC7-E92BDFB440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8135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Google Shape;172;p8"/>
          <p:cNvSpPr/>
          <p:nvPr/>
        </p:nvSpPr>
        <p:spPr>
          <a:xfrm>
            <a:off x="6107275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p8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8948" cy="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Internal analysis</a:t>
            </a:r>
            <a:endParaRPr/>
          </a:p>
        </p:txBody>
      </p:sp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7" cy="28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5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CNN: Step 3 - final trials on other DL models</a:t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1800" b="1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6" name="Google Shape;176;p8"/>
          <p:cNvCxnSpPr/>
          <p:nvPr/>
        </p:nvCxnSpPr>
        <p:spPr>
          <a:xfrm flipH="1">
            <a:off x="9621500" y="2211074"/>
            <a:ext cx="2024400" cy="7404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7" name="Google Shape;177;p8"/>
          <p:cNvCxnSpPr/>
          <p:nvPr/>
        </p:nvCxnSpPr>
        <p:spPr>
          <a:xfrm flipH="1">
            <a:off x="2566357" y="2211074"/>
            <a:ext cx="5538360" cy="7351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78" name="Google Shape;178;p8"/>
          <p:cNvPicPr preferRelativeResize="0"/>
          <p:nvPr/>
        </p:nvPicPr>
        <p:blipFill rotWithShape="1">
          <a:blip r:embed="rId6">
            <a:alphaModFix/>
          </a:blip>
          <a:srcRect l="19999" t="19999" r="19999" b="19999"/>
          <a:stretch/>
        </p:blipFill>
        <p:spPr>
          <a:xfrm>
            <a:off x="888432" y="3561866"/>
            <a:ext cx="1306800" cy="1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513585" y="1724937"/>
            <a:ext cx="3240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Naive-Bayes</a:t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4096373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rPr>
              <a:t>Recurrent Neural Networks</a:t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8075162" y="1724937"/>
            <a:ext cx="3636000" cy="4861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Convolutional Neural Networks</a:t>
            </a:r>
            <a:endParaRPr sz="16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83" name="Google Shape;183;p8"/>
          <p:cNvCxnSpPr/>
          <p:nvPr/>
        </p:nvCxnSpPr>
        <p:spPr>
          <a:xfrm>
            <a:off x="513585" y="1412422"/>
            <a:ext cx="3240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4" name="Google Shape;184;p8"/>
          <p:cNvSpPr/>
          <p:nvPr/>
        </p:nvSpPr>
        <p:spPr>
          <a:xfrm>
            <a:off x="996018" y="1296675"/>
            <a:ext cx="22752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600" i="1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85" name="Google Shape;185;p8"/>
          <p:cNvCxnSpPr/>
          <p:nvPr/>
        </p:nvCxnSpPr>
        <p:spPr>
          <a:xfrm>
            <a:off x="4096373" y="1412422"/>
            <a:ext cx="7560000" cy="0"/>
          </a:xfrm>
          <a:prstGeom prst="straightConnector1">
            <a:avLst/>
          </a:prstGeom>
          <a:noFill/>
          <a:ln w="9525" cap="flat" cmpd="sng">
            <a:solidFill>
              <a:srgbClr val="10101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6" name="Google Shape;186;p8"/>
          <p:cNvSpPr/>
          <p:nvPr/>
        </p:nvSpPr>
        <p:spPr>
          <a:xfrm>
            <a:off x="6625049" y="1296675"/>
            <a:ext cx="25026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101010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>
              <a:solidFill>
                <a:srgbClr val="101010"/>
              </a:solidFill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515550" y="2951550"/>
            <a:ext cx="3538200" cy="1306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8"/>
          <p:cNvSpPr/>
          <p:nvPr/>
        </p:nvSpPr>
        <p:spPr>
          <a:xfrm rot="-5400000">
            <a:off x="2089275" y="3404861"/>
            <a:ext cx="1288800" cy="41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Benefits</a:t>
            </a:r>
            <a:endParaRPr sz="1600"/>
          </a:p>
        </p:txBody>
      </p:sp>
      <p:sp>
        <p:nvSpPr>
          <p:cNvPr id="193" name="Google Shape;193;p8"/>
          <p:cNvSpPr/>
          <p:nvPr/>
        </p:nvSpPr>
        <p:spPr>
          <a:xfrm>
            <a:off x="2985675" y="2985125"/>
            <a:ext cx="29772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Faster than RNNs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Great at identifying patterns in text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459000" y="3040250"/>
            <a:ext cx="31578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173037" marR="0" lvl="0" indent="-173037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Verdana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Initially not adapted this type of task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8"/>
          <p:cNvSpPr/>
          <p:nvPr/>
        </p:nvSpPr>
        <p:spPr>
          <a:xfrm rot="-5400000">
            <a:off x="5691800" y="3361126"/>
            <a:ext cx="1288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Negatives</a:t>
            </a:r>
            <a:endParaRPr sz="160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B4ACDF4-FB45-874B-D561-C0F055498700}"/>
              </a:ext>
            </a:extLst>
          </p:cNvPr>
          <p:cNvGrpSpPr/>
          <p:nvPr/>
        </p:nvGrpSpPr>
        <p:grpSpPr>
          <a:xfrm>
            <a:off x="3614757" y="4371120"/>
            <a:ext cx="4962487" cy="1810040"/>
            <a:chOff x="2515550" y="4371120"/>
            <a:chExt cx="4962487" cy="1810040"/>
          </a:xfrm>
        </p:grpSpPr>
        <p:sp>
          <p:nvSpPr>
            <p:cNvPr id="9" name="Google Shape;191;p8">
              <a:extLst>
                <a:ext uri="{FF2B5EF4-FFF2-40B4-BE49-F238E27FC236}">
                  <a16:creationId xmlns:a16="http://schemas.microsoft.com/office/drawing/2014/main" id="{42ED1E28-6FBB-66C6-6A1F-8254F9AEC3B5}"/>
                </a:ext>
              </a:extLst>
            </p:cNvPr>
            <p:cNvSpPr/>
            <p:nvPr/>
          </p:nvSpPr>
          <p:spPr>
            <a:xfrm>
              <a:off x="2515550" y="4371120"/>
              <a:ext cx="4962487" cy="1810040"/>
            </a:xfrm>
            <a:prstGeom prst="rect">
              <a:avLst/>
            </a:prstGeom>
            <a:solidFill>
              <a:schemeClr val="bg1"/>
            </a:solidFill>
            <a:ln w="12700" cap="flat" cmpd="sng">
              <a:noFill/>
              <a:prstDash val="dash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Verdana"/>
                <a:buNone/>
              </a:pP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9FAF4FC-A179-2E3E-8409-2A423DF6EB35}"/>
                </a:ext>
              </a:extLst>
            </p:cNvPr>
            <p:cNvGrpSpPr/>
            <p:nvPr/>
          </p:nvGrpSpPr>
          <p:grpSpPr>
            <a:xfrm>
              <a:off x="3034793" y="4459603"/>
              <a:ext cx="3924000" cy="1633075"/>
              <a:chOff x="2525410" y="4523425"/>
              <a:chExt cx="3924000" cy="163307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5187733" y="4925425"/>
                <a:ext cx="944400" cy="5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xx% </a:t>
                </a:r>
                <a:endParaRPr sz="1500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985726" y="4926025"/>
                <a:ext cx="1460331" cy="5655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spcFirstLastPara="1" wrap="square" lIns="36000" tIns="91425" rIns="36000" bIns="91425" anchor="ctr" anchorCtr="0">
                <a:noAutofit/>
              </a:bodyPr>
              <a:lstStyle/>
              <a:p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Disaster </a:t>
                </a:r>
                <a:b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detection</a:t>
                </a:r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985726" y="5591000"/>
                <a:ext cx="1460331" cy="5655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spcFirstLastPara="1" wrap="square" lIns="36000" tIns="91425" rIns="36000" bIns="91425" anchor="ctr" anchorCtr="0">
                <a:noAutofit/>
              </a:bodyPr>
              <a:lstStyle/>
              <a:p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Actionability </a:t>
                </a: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detection</a:t>
                </a:r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4929980" y="4523425"/>
                <a:ext cx="1459907" cy="333600"/>
              </a:xfrm>
              <a:prstGeom prst="rect">
                <a:avLst/>
              </a:prstGeom>
              <a:noFill/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Precision</a:t>
                </a:r>
                <a:endParaRPr sz="1600" b="1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5187733" y="5535025"/>
                <a:ext cx="944400" cy="56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xx% </a:t>
                </a:r>
                <a:endParaRPr sz="15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" name="Google Shape;210;g2c25b1b21d0_0_69">
                <a:extLst>
                  <a:ext uri="{FF2B5EF4-FFF2-40B4-BE49-F238E27FC236}">
                    <a16:creationId xmlns:a16="http://schemas.microsoft.com/office/drawing/2014/main" id="{452D3589-E10D-0BCC-CDA5-CB93972B0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410" y="5046775"/>
                <a:ext cx="324000" cy="324000"/>
              </a:xfrm>
              <a:prstGeom prst="flowChartConnector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lt1"/>
                    </a:solidFill>
                    <a:sym typeface="Verdana"/>
                  </a:rPr>
                  <a:t>A</a:t>
                </a:r>
                <a:endParaRPr b="1" dirty="0">
                  <a:solidFill>
                    <a:schemeClr val="lt1"/>
                  </a:solidFill>
                  <a:sym typeface="Verdana"/>
                </a:endParaRPr>
              </a:p>
            </p:txBody>
          </p:sp>
          <p:sp>
            <p:nvSpPr>
              <p:cNvPr id="4" name="Google Shape;210;g2c25b1b21d0_0_69">
                <a:extLst>
                  <a:ext uri="{FF2B5EF4-FFF2-40B4-BE49-F238E27FC236}">
                    <a16:creationId xmlns:a16="http://schemas.microsoft.com/office/drawing/2014/main" id="{7801DD87-80CC-CCFA-B29A-4EFD841AE5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5410" y="5711750"/>
                <a:ext cx="324000" cy="324000"/>
              </a:xfrm>
              <a:prstGeom prst="flowChartConnector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lt1"/>
                    </a:solidFill>
                    <a:sym typeface="Verdana"/>
                  </a:rPr>
                  <a:t>B</a:t>
                </a:r>
                <a:endParaRPr b="1" dirty="0">
                  <a:solidFill>
                    <a:schemeClr val="lt1"/>
                  </a:solidFill>
                  <a:sym typeface="Verdana"/>
                </a:endParaRPr>
              </a:p>
            </p:txBody>
          </p: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B37F6B13-BFBE-2632-DB69-34313E024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9980" y="4857025"/>
                <a:ext cx="145990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7">
                <a:extLst>
                  <a:ext uri="{FF2B5EF4-FFF2-40B4-BE49-F238E27FC236}">
                    <a16:creationId xmlns:a16="http://schemas.microsoft.com/office/drawing/2014/main" id="{C3FB5465-43CE-9E78-E870-F852F7252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5410" y="5541263"/>
                <a:ext cx="392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99E589A-12B7-2E37-A67B-E98CDF72A5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4141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4" imgW="416" imgH="416" progId="TCLayout.ActiveDocument.1">
                  <p:embed/>
                </p:oleObj>
              </mc:Choice>
              <mc:Fallback>
                <p:oleObj name="Diapositive think-cell" r:id="rId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Google Shape;201;g2c25b1b21d0_0_69"/>
          <p:cNvSpPr txBox="1">
            <a:spLocks noGrp="1"/>
          </p:cNvSpPr>
          <p:nvPr>
            <p:ph type="body" idx="1"/>
          </p:nvPr>
        </p:nvSpPr>
        <p:spPr>
          <a:xfrm>
            <a:off x="1351722" y="6458114"/>
            <a:ext cx="99690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Sources: Internal analysis</a:t>
            </a:r>
            <a:endParaRPr/>
          </a:p>
        </p:txBody>
      </p:sp>
      <p:sp>
        <p:nvSpPr>
          <p:cNvPr id="202" name="Google Shape;202;g2c25b1b21d0_0_69"/>
          <p:cNvSpPr txBox="1">
            <a:spLocks noGrp="1"/>
          </p:cNvSpPr>
          <p:nvPr>
            <p:ph type="title"/>
          </p:nvPr>
        </p:nvSpPr>
        <p:spPr>
          <a:xfrm>
            <a:off x="414893" y="379255"/>
            <a:ext cx="113961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6254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rationale for model selection – Using precision metrics</a:t>
            </a:r>
            <a:endParaRPr dirty="0"/>
          </a:p>
        </p:txBody>
      </p:sp>
      <p:sp>
        <p:nvSpPr>
          <p:cNvPr id="203" name="Google Shape;203;g2c25b1b21d0_0_69"/>
          <p:cNvSpPr/>
          <p:nvPr/>
        </p:nvSpPr>
        <p:spPr>
          <a:xfrm>
            <a:off x="1927975" y="2228753"/>
            <a:ext cx="2736000" cy="486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Naive-Bayes</a:t>
            </a:r>
            <a:endParaRPr dirty="0"/>
          </a:p>
        </p:txBody>
      </p:sp>
      <p:cxnSp>
        <p:nvCxnSpPr>
          <p:cNvPr id="204" name="Google Shape;204;g2c25b1b21d0_0_69"/>
          <p:cNvCxnSpPr>
            <a:cxnSpLocks/>
          </p:cNvCxnSpPr>
          <p:nvPr/>
        </p:nvCxnSpPr>
        <p:spPr>
          <a:xfrm>
            <a:off x="1927975" y="1420945"/>
            <a:ext cx="273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5" name="Google Shape;205;g2c25b1b21d0_0_69"/>
          <p:cNvSpPr/>
          <p:nvPr/>
        </p:nvSpPr>
        <p:spPr>
          <a:xfrm>
            <a:off x="2265925" y="1305200"/>
            <a:ext cx="2060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endParaRPr sz="1600" i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g2c25b1b21d0_0_69"/>
          <p:cNvSpPr/>
          <p:nvPr/>
        </p:nvSpPr>
        <p:spPr>
          <a:xfrm>
            <a:off x="4774713" y="2228753"/>
            <a:ext cx="3292200" cy="486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Recurrent Neural Networks</a:t>
            </a:r>
            <a:endParaRPr sz="16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g2c25b1b21d0_0_69"/>
          <p:cNvSpPr/>
          <p:nvPr/>
        </p:nvSpPr>
        <p:spPr>
          <a:xfrm>
            <a:off x="8177652" y="2228753"/>
            <a:ext cx="3636000" cy="486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Convolutional Neural Networks</a:t>
            </a:r>
            <a:endParaRPr/>
          </a:p>
        </p:txBody>
      </p:sp>
      <p:cxnSp>
        <p:nvCxnSpPr>
          <p:cNvPr id="208" name="Google Shape;208;g2c25b1b21d0_0_69"/>
          <p:cNvCxnSpPr>
            <a:cxnSpLocks/>
          </p:cNvCxnSpPr>
          <p:nvPr/>
        </p:nvCxnSpPr>
        <p:spPr>
          <a:xfrm>
            <a:off x="4774713" y="1420945"/>
            <a:ext cx="702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9" name="Google Shape;209;g2c25b1b21d0_0_69"/>
          <p:cNvSpPr/>
          <p:nvPr/>
        </p:nvSpPr>
        <p:spPr>
          <a:xfrm>
            <a:off x="7105957" y="1305200"/>
            <a:ext cx="22662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Deep Learning</a:t>
            </a:r>
            <a:endParaRPr sz="1600" i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g2c25b1b21d0_0_69"/>
          <p:cNvSpPr/>
          <p:nvPr/>
        </p:nvSpPr>
        <p:spPr>
          <a:xfrm>
            <a:off x="474558" y="300944"/>
            <a:ext cx="457200" cy="457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1800" b="1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2c25b1b21d0_0_69"/>
          <p:cNvSpPr/>
          <p:nvPr/>
        </p:nvSpPr>
        <p:spPr>
          <a:xfrm>
            <a:off x="414893" y="3542758"/>
            <a:ext cx="1512000" cy="74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Disaster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detection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2" name="Google Shape;212;g2c25b1b21d0_0_69"/>
          <p:cNvSpPr/>
          <p:nvPr/>
        </p:nvSpPr>
        <p:spPr>
          <a:xfrm>
            <a:off x="414893" y="4942725"/>
            <a:ext cx="1512000" cy="74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Actionability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detection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3" name="Google Shape;213;g2c25b1b21d0_0_69"/>
          <p:cNvCxnSpPr>
            <a:cxnSpLocks/>
          </p:cNvCxnSpPr>
          <p:nvPr/>
        </p:nvCxnSpPr>
        <p:spPr>
          <a:xfrm>
            <a:off x="410851" y="4614742"/>
            <a:ext cx="114120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4" name="Google Shape;214;g2c25b1b21d0_0_69"/>
          <p:cNvSpPr/>
          <p:nvPr/>
        </p:nvSpPr>
        <p:spPr>
          <a:xfrm>
            <a:off x="2875375" y="3631408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g2c25b1b21d0_0_69"/>
          <p:cNvSpPr/>
          <p:nvPr/>
        </p:nvSpPr>
        <p:spPr>
          <a:xfrm>
            <a:off x="2875375" y="5031375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g2c25b1b21d0_0_69"/>
          <p:cNvSpPr/>
          <p:nvPr/>
        </p:nvSpPr>
        <p:spPr>
          <a:xfrm>
            <a:off x="5066419" y="3631408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g2c25b1b21d0_0_69"/>
          <p:cNvSpPr/>
          <p:nvPr/>
        </p:nvSpPr>
        <p:spPr>
          <a:xfrm>
            <a:off x="5066419" y="5031375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rgbClr val="00B05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g2c25b1b21d0_0_69"/>
          <p:cNvSpPr/>
          <p:nvPr/>
        </p:nvSpPr>
        <p:spPr>
          <a:xfrm>
            <a:off x="6895219" y="3631408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2c25b1b21d0_0_69"/>
          <p:cNvSpPr/>
          <p:nvPr/>
        </p:nvSpPr>
        <p:spPr>
          <a:xfrm>
            <a:off x="6895219" y="5031375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2c25b1b21d0_0_69"/>
          <p:cNvSpPr/>
          <p:nvPr/>
        </p:nvSpPr>
        <p:spPr>
          <a:xfrm>
            <a:off x="4877807" y="2854775"/>
            <a:ext cx="129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LSTM</a:t>
            </a:r>
            <a:endParaRPr sz="1200" i="1" dirty="0"/>
          </a:p>
        </p:txBody>
      </p:sp>
      <p:sp>
        <p:nvSpPr>
          <p:cNvPr id="221" name="Google Shape;221;g2c25b1b21d0_0_69"/>
          <p:cNvSpPr/>
          <p:nvPr/>
        </p:nvSpPr>
        <p:spPr>
          <a:xfrm>
            <a:off x="6667819" y="2854775"/>
            <a:ext cx="129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GRU</a:t>
            </a:r>
            <a:endParaRPr sz="1200" i="1" dirty="0"/>
          </a:p>
        </p:txBody>
      </p:sp>
      <p:cxnSp>
        <p:nvCxnSpPr>
          <p:cNvPr id="222" name="Google Shape;222;g2c25b1b21d0_0_69"/>
          <p:cNvCxnSpPr>
            <a:cxnSpLocks/>
          </p:cNvCxnSpPr>
          <p:nvPr/>
        </p:nvCxnSpPr>
        <p:spPr>
          <a:xfrm rot="10800000" flipH="1">
            <a:off x="4839019" y="3214774"/>
            <a:ext cx="1296000" cy="0"/>
          </a:xfrm>
          <a:prstGeom prst="straightConnector1">
            <a:avLst/>
          </a:prstGeom>
          <a:noFill/>
          <a:ln w="9525" cap="flat" cmpd="sng">
            <a:solidFill>
              <a:srgbClr val="10101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g2c25b1b21d0_0_69"/>
          <p:cNvCxnSpPr>
            <a:cxnSpLocks/>
          </p:cNvCxnSpPr>
          <p:nvPr/>
        </p:nvCxnSpPr>
        <p:spPr>
          <a:xfrm rot="10800000" flipH="1">
            <a:off x="6667819" y="3214774"/>
            <a:ext cx="1296000" cy="0"/>
          </a:xfrm>
          <a:prstGeom prst="straightConnector1">
            <a:avLst/>
          </a:prstGeom>
          <a:noFill/>
          <a:ln w="9525" cap="flat" cmpd="sng">
            <a:solidFill>
              <a:srgbClr val="10101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g2c25b1b21d0_0_69"/>
          <p:cNvSpPr/>
          <p:nvPr/>
        </p:nvSpPr>
        <p:spPr>
          <a:xfrm>
            <a:off x="9575052" y="3631408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g2c25b1b21d0_0_69"/>
          <p:cNvSpPr/>
          <p:nvPr/>
        </p:nvSpPr>
        <p:spPr>
          <a:xfrm>
            <a:off x="9575052" y="5031375"/>
            <a:ext cx="841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XX%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Google Shape;101;p5">
            <a:extLst>
              <a:ext uri="{FF2B5EF4-FFF2-40B4-BE49-F238E27FC236}">
                <a16:creationId xmlns:a16="http://schemas.microsoft.com/office/drawing/2014/main" id="{D9E69C82-550B-5CA7-D18D-0BC2B546B1C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8899" y="1653677"/>
            <a:ext cx="503828" cy="5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2;p5">
            <a:extLst>
              <a:ext uri="{FF2B5EF4-FFF2-40B4-BE49-F238E27FC236}">
                <a16:creationId xmlns:a16="http://schemas.microsoft.com/office/drawing/2014/main" id="{40B87391-4AB2-6FD6-5E9C-C96B586CEF1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19999" t="19999" r="19999" b="19999"/>
          <a:stretch/>
        </p:blipFill>
        <p:spPr>
          <a:xfrm>
            <a:off x="9743738" y="1653677"/>
            <a:ext cx="503828" cy="5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;p5">
            <a:extLst>
              <a:ext uri="{FF2B5EF4-FFF2-40B4-BE49-F238E27FC236}">
                <a16:creationId xmlns:a16="http://schemas.microsoft.com/office/drawing/2014/main" id="{2E4A342C-1A2D-314E-27DB-1F47016EAF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46519" y="1653677"/>
            <a:ext cx="503828" cy="50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0;g2c25b1b21d0_0_69">
            <a:extLst>
              <a:ext uri="{FF2B5EF4-FFF2-40B4-BE49-F238E27FC236}">
                <a16:creationId xmlns:a16="http://schemas.microsoft.com/office/drawing/2014/main" id="{C5E459B2-4D66-4115-8478-2F0556552713}"/>
              </a:ext>
            </a:extLst>
          </p:cNvPr>
          <p:cNvSpPr>
            <a:spLocks noChangeAspect="1"/>
          </p:cNvSpPr>
          <p:nvPr/>
        </p:nvSpPr>
        <p:spPr>
          <a:xfrm>
            <a:off x="252008" y="3380394"/>
            <a:ext cx="324000" cy="324000"/>
          </a:xfrm>
          <a:prstGeom prst="flowChartConnector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lt1"/>
                </a:solidFill>
                <a:sym typeface="Verdana"/>
              </a:rPr>
              <a:t>A</a:t>
            </a:r>
            <a:endParaRPr b="1" dirty="0">
              <a:solidFill>
                <a:schemeClr val="lt1"/>
              </a:solidFill>
              <a:sym typeface="Verdana"/>
            </a:endParaRPr>
          </a:p>
        </p:txBody>
      </p:sp>
      <p:sp>
        <p:nvSpPr>
          <p:cNvPr id="13" name="Google Shape;210;g2c25b1b21d0_0_69">
            <a:extLst>
              <a:ext uri="{FF2B5EF4-FFF2-40B4-BE49-F238E27FC236}">
                <a16:creationId xmlns:a16="http://schemas.microsoft.com/office/drawing/2014/main" id="{8A697AD0-07A5-2CAB-C733-FE833E1791FC}"/>
              </a:ext>
            </a:extLst>
          </p:cNvPr>
          <p:cNvSpPr>
            <a:spLocks noChangeAspect="1"/>
          </p:cNvSpPr>
          <p:nvPr/>
        </p:nvSpPr>
        <p:spPr>
          <a:xfrm>
            <a:off x="252008" y="4746903"/>
            <a:ext cx="324000" cy="324000"/>
          </a:xfrm>
          <a:prstGeom prst="flowChartConnector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lt1"/>
                </a:solidFill>
                <a:sym typeface="Verdana"/>
              </a:rPr>
              <a:t>B</a:t>
            </a:r>
            <a:endParaRPr b="1" dirty="0">
              <a:solidFill>
                <a:schemeClr val="lt1"/>
              </a:solidFill>
              <a:sym typeface="Verdan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30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 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 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5V_yxsDNrjeUFBlBEbI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4nUAAkGYys7rDiFWwRZ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07bVzJDFMuEt3LrXfbZ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gkpQFYbsUfBz3MPLkbk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XDXOBjOhr1gquQgxpSB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sgNRtAaBJIR3cJgT0d.A"/>
</p:tagLst>
</file>

<file path=ppt/theme/theme1.xml><?xml version="1.0" encoding="utf-8"?>
<a:theme xmlns:a="http://schemas.openxmlformats.org/drawingml/2006/main" name="Theme Circle">
  <a:themeElements>
    <a:clrScheme name="Personnalisé 1">
      <a:dk1>
        <a:srgbClr val="111111"/>
      </a:dk1>
      <a:lt1>
        <a:srgbClr val="FFFFFF"/>
      </a:lt1>
      <a:dk2>
        <a:srgbClr val="C00000"/>
      </a:dk2>
      <a:lt2>
        <a:srgbClr val="FCAEAE"/>
      </a:lt2>
      <a:accent1>
        <a:srgbClr val="FF0000"/>
      </a:accent1>
      <a:accent2>
        <a:srgbClr val="DC7878"/>
      </a:accent2>
      <a:accent3>
        <a:srgbClr val="D60000"/>
      </a:accent3>
      <a:accent4>
        <a:srgbClr val="AA015C"/>
      </a:accent4>
      <a:accent5>
        <a:srgbClr val="78194E"/>
      </a:accent5>
      <a:accent6>
        <a:srgbClr val="5E4063"/>
      </a:accent6>
      <a:hlink>
        <a:srgbClr val="111111"/>
      </a:hlink>
      <a:folHlink>
        <a:srgbClr val="8888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Grand écran</PresentationFormat>
  <Paragraphs>178</Paragraphs>
  <Slides>12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Century Gothic</vt:lpstr>
      <vt:lpstr>Verdana</vt:lpstr>
      <vt:lpstr>Arial</vt:lpstr>
      <vt:lpstr>Consolas</vt:lpstr>
      <vt:lpstr>Calibri</vt:lpstr>
      <vt:lpstr>Theme Circle</vt:lpstr>
      <vt:lpstr>Diapositive think-cell</vt:lpstr>
      <vt:lpstr>Présentation PowerPoint</vt:lpstr>
      <vt:lpstr>Objective: Helping first-responders identifying actionable tweets during natural disasters spikes</vt:lpstr>
      <vt:lpstr>We collected nearly 250,000 tweets from 2 datasets </vt:lpstr>
      <vt:lpstr>Key steps in our data preprocessing function</vt:lpstr>
      <vt:lpstr>Over 50 different models, split in 3 categories to select the best-performing one</vt:lpstr>
      <vt:lpstr>Naive-Bayes: Step 1 - Machine Learning trial</vt:lpstr>
      <vt:lpstr>RNN: Step 2 - Start of our Deep Learning trials</vt:lpstr>
      <vt:lpstr>CNN: Step 3 - final trials on other DL models</vt:lpstr>
      <vt:lpstr>Our rationale for model selection – Using precision metrics</vt:lpstr>
      <vt:lpstr>We built an API that uses this model to predict if a tweet is related to natural disaster &amp; if it is actionable</vt:lpstr>
      <vt:lpstr>Challenges Encountered and Pathways Forward:  A Reflection and Outlook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Vladislav Galeev</dc:creator>
  <cp:lastModifiedBy>Martin Perraudin</cp:lastModifiedBy>
  <cp:revision>2</cp:revision>
  <dcterms:created xsi:type="dcterms:W3CDTF">2023-01-06T14:19:40Z</dcterms:created>
  <dcterms:modified xsi:type="dcterms:W3CDTF">2024-03-13T19:02:09Z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0x01010020E66ABAD07DE34781E1B5563A6DC4AB</vt:lpwstr>
  </property>
  <property fmtid="{D5CDD505-2E9C-101B-9397-08002B2CF9AE}" pid="3" name="MediaServiceImageTags">
    <vt:lpwstr/>
  </property>
</Properties>
</file>